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b3127a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b3127a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4b3127a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4b3127a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79b9fe7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79b9fe7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4b3127a5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4b3127a5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4b3127a5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4b3127a5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4b3127a5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4b3127a5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4b3127a5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4b3127a5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74f95cf3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74f95cf3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74f95cf3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74f95cf3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74f95cf38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74f95cf3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3bee5f92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3bee5f92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4b3127b4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4b3127b4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4f95cf38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4f95cf3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4b3127a5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4b3127a5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306f956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306f956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4f95cf38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4f95cf38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74f95cf3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74f95cf3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4f95cf38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4f95cf38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4b3127a5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4b3127a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4b3127a5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4b3127a5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4b3127a5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4b3127a5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74f95cf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74f95cf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4f95cf3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4f95cf3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74f95cf3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74f95cf3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4b3127a5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4b3127a5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74f95cf3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74f95cf3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74f95cf3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74f95cf3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4b3127a5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4b3127a5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74f95cf3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74f95cf3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4b3127a5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4b3127a5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4b3127a5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4b3127a5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4b3127a5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4b3127a5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4b3127a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4b3127a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4b3127a5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4b3127a5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4b3127a5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4b3127a5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4b3127a52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4b3127a5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58aced74068ce6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58aced74068ce6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4b3127a5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4b3127a5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04eb267c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04eb267c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4b3127a5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4b3127a5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4b3127a5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4b3127a5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4b3127a5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4b3127a5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04eb267c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04eb267c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4b3127a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4b3127a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3bee5f92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3bee5f92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3bee5f92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3bee5f92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4b3127a5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4b3127a5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4b3127a5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4b3127a5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3bee5f92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e3bee5f92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4b3127a5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4b3127a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4b3127a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4b3127a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74f95cf3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74f95cf3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4b3127a5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4b3127a5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"/>
              <a:buNone/>
              <a:defRPr sz="2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○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■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○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■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●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○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"/>
              <a:buChar char="■"/>
              <a:defRPr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73725" y="105399"/>
            <a:ext cx="1147424" cy="4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0" y="4928400"/>
            <a:ext cx="9144000" cy="2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642400" y="4835850"/>
            <a:ext cx="38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globalaihub.com</a:t>
            </a:r>
            <a:endParaRPr sz="1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tensorflow/tensorflow/release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Relationship Id="rId6" Type="http://schemas.openxmlformats.org/officeDocument/2006/relationships/hyperlink" Target="https://www.lightly.ai/post/which-optimizer-should-i-use-for-my-machine-learning-projec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tensorflow.org/js" TargetMode="External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jpg"/><Relationship Id="rId4" Type="http://schemas.openxmlformats.org/officeDocument/2006/relationships/image" Target="../media/image70.png"/><Relationship Id="rId5" Type="http://schemas.openxmlformats.org/officeDocument/2006/relationships/image" Target="../media/image77.jpg"/><Relationship Id="rId6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gif"/><Relationship Id="rId4" Type="http://schemas.openxmlformats.org/officeDocument/2006/relationships/image" Target="../media/image76.gif"/><Relationship Id="rId5" Type="http://schemas.openxmlformats.org/officeDocument/2006/relationships/image" Target="../media/image69.png"/><Relationship Id="rId6" Type="http://schemas.openxmlformats.org/officeDocument/2006/relationships/image" Target="../media/image78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gif"/><Relationship Id="rId4" Type="http://schemas.openxmlformats.org/officeDocument/2006/relationships/image" Target="../media/image76.gif"/><Relationship Id="rId5" Type="http://schemas.openxmlformats.org/officeDocument/2006/relationships/image" Target="../media/image69.png"/><Relationship Id="rId6" Type="http://schemas.openxmlformats.org/officeDocument/2006/relationships/image" Target="../media/image78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AI Summer Camp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775" y="2960825"/>
            <a:ext cx="2763300" cy="7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tr" sz="2540"/>
              <a:t>TensorFlow Ecosystem is committed to 2.x </a:t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311700" y="1152475"/>
            <a:ext cx="19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20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2.0</a:t>
            </a:r>
            <a:endParaRPr b="1" sz="220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2452844" y="1152475"/>
            <a:ext cx="1856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20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2.1</a:t>
            </a:r>
            <a:endParaRPr b="1" sz="220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4685657" y="1152475"/>
            <a:ext cx="1856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20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2.2</a:t>
            </a:r>
            <a:endParaRPr b="1" sz="220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6840510" y="1152475"/>
            <a:ext cx="1856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20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2.3</a:t>
            </a:r>
            <a:endParaRPr b="1" sz="220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368792" y="1798089"/>
            <a:ext cx="1856700" cy="22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Eager execution by default</a:t>
            </a:r>
            <a:endParaRPr sz="150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Tight integration with Keras</a:t>
            </a:r>
            <a:endParaRPr sz="150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2510732" y="1948244"/>
            <a:ext cx="1856700" cy="22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>
                <a:latin typeface="Century"/>
                <a:ea typeface="Century"/>
                <a:cs typeface="Century"/>
                <a:sym typeface="Century"/>
              </a:rPr>
              <a:t>TPU training support</a:t>
            </a:r>
            <a:endParaRPr sz="15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4652643" y="1798096"/>
            <a:ext cx="1991700" cy="25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71450" spcFirstLastPara="1" rIns="91425" wrap="square" tIns="91425">
            <a:noAutofit/>
          </a:bodyPr>
          <a:lstStyle/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>
                <a:latin typeface="Century"/>
                <a:ea typeface="Century"/>
                <a:cs typeface="Century"/>
                <a:sym typeface="Century"/>
              </a:rPr>
              <a:t>Performance improvements across both graph (tf.function) and eager execution</a:t>
            </a:r>
            <a:br>
              <a:rPr lang="tr" sz="1500">
                <a:latin typeface="Century"/>
                <a:ea typeface="Century"/>
                <a:cs typeface="Century"/>
                <a:sym typeface="Century"/>
              </a:rPr>
            </a:br>
            <a:endParaRPr sz="1500">
              <a:latin typeface="Century"/>
              <a:ea typeface="Century"/>
              <a:cs typeface="Century"/>
              <a:sym typeface="Century"/>
            </a:endParaRPr>
          </a:p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>
                <a:latin typeface="Century"/>
                <a:ea typeface="Century"/>
                <a:cs typeface="Century"/>
                <a:sym typeface="Century"/>
              </a:rPr>
              <a:t>New TF Profiler for CPU/GPU/TPU</a:t>
            </a:r>
            <a:endParaRPr sz="15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6840488" y="1942404"/>
            <a:ext cx="19917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9550" lvl="0" marL="171450" rtl="0" algn="l"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>
                <a:latin typeface="Century"/>
                <a:ea typeface="Century"/>
                <a:cs typeface="Century"/>
                <a:sym typeface="Century"/>
              </a:rPr>
              <a:t>Experimental tf.data as a service</a:t>
            </a:r>
            <a:endParaRPr sz="1500">
              <a:latin typeface="Century"/>
              <a:ea typeface="Century"/>
              <a:cs typeface="Century"/>
              <a:sym typeface="Century"/>
            </a:endParaRPr>
          </a:p>
          <a:p>
            <a:pPr indent="-209550" lvl="0" marL="171450" rtl="0" algn="l">
              <a:spcBef>
                <a:spcPts val="100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>
                <a:latin typeface="Century"/>
                <a:ea typeface="Century"/>
                <a:cs typeface="Century"/>
                <a:sym typeface="Century"/>
              </a:rPr>
              <a:t>Experimental Keras Preprocessing for data preprocessing</a:t>
            </a:r>
            <a:endParaRPr sz="1500">
              <a:latin typeface="Century"/>
              <a:ea typeface="Century"/>
              <a:cs typeface="Century"/>
              <a:sym typeface="Century"/>
            </a:endParaRPr>
          </a:p>
          <a:p>
            <a:pPr indent="-209550" lvl="0" marL="171450" rtl="0" algn="l">
              <a:spcBef>
                <a:spcPts val="100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>
                <a:latin typeface="Century"/>
                <a:ea typeface="Century"/>
                <a:cs typeface="Century"/>
                <a:sym typeface="Century"/>
              </a:rPr>
              <a:t>Improved TF Profiler, stable TPUStrategy</a:t>
            </a:r>
            <a:endParaRPr sz="15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39300" y="4381550"/>
            <a:ext cx="43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* </a:t>
            </a:r>
            <a:r>
              <a:rPr lang="tr" u="sng">
                <a:solidFill>
                  <a:schemeClr val="hlink"/>
                </a:solidFill>
                <a:hlinkClick r:id="rId3"/>
              </a:rPr>
              <a:t>https://github.com/tensorflow/tensorflow/releases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2500"/>
              <a:t>Model Design</a:t>
            </a:r>
            <a:endParaRPr sz="2500"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45922" l="0" r="0" t="0"/>
          <a:stretch/>
        </p:blipFill>
        <p:spPr>
          <a:xfrm>
            <a:off x="553875" y="1620750"/>
            <a:ext cx="3647975" cy="27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54806"/>
          <a:stretch/>
        </p:blipFill>
        <p:spPr>
          <a:xfrm>
            <a:off x="4434325" y="1620750"/>
            <a:ext cx="4365257" cy="27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2500"/>
              <a:t>Sequential and Functional Model</a:t>
            </a:r>
            <a:endParaRPr sz="2500"/>
          </a:p>
        </p:txBody>
      </p:sp>
      <p:sp>
        <p:nvSpPr>
          <p:cNvPr id="143" name="Google Shape;143;p24"/>
          <p:cNvSpPr/>
          <p:nvPr/>
        </p:nvSpPr>
        <p:spPr>
          <a:xfrm>
            <a:off x="953175" y="1473379"/>
            <a:ext cx="2100600" cy="711600"/>
          </a:xfrm>
          <a:prstGeom prst="rect">
            <a:avLst/>
          </a:prstGeom>
          <a:solidFill>
            <a:srgbClr val="FF6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3586283" y="1453067"/>
            <a:ext cx="2168100" cy="711600"/>
          </a:xfrm>
          <a:prstGeom prst="rect">
            <a:avLst/>
          </a:prstGeom>
          <a:solidFill>
            <a:srgbClr val="FF6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6286731" y="1442850"/>
            <a:ext cx="1904100" cy="732000"/>
          </a:xfrm>
          <a:prstGeom prst="rect">
            <a:avLst/>
          </a:prstGeom>
          <a:solidFill>
            <a:srgbClr val="FF6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1261097" y="1592087"/>
            <a:ext cx="148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3927963" y="1540000"/>
            <a:ext cx="148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Roboto"/>
                <a:ea typeface="Roboto"/>
                <a:cs typeface="Roboto"/>
                <a:sym typeface="Roboto"/>
              </a:rPr>
              <a:t>LAYER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6496231" y="1571775"/>
            <a:ext cx="148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3089595" y="1804408"/>
            <a:ext cx="4611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4"/>
          <p:cNvCxnSpPr/>
          <p:nvPr/>
        </p:nvCxnSpPr>
        <p:spPr>
          <a:xfrm>
            <a:off x="5790093" y="1804408"/>
            <a:ext cx="4611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4"/>
          <p:cNvSpPr/>
          <p:nvPr/>
        </p:nvSpPr>
        <p:spPr>
          <a:xfrm>
            <a:off x="953162" y="3264219"/>
            <a:ext cx="2060400" cy="678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3605110" y="3770971"/>
            <a:ext cx="2126400" cy="678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6323222" y="3254527"/>
            <a:ext cx="1867200" cy="697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255245" y="3359606"/>
            <a:ext cx="145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3940277" y="3856167"/>
            <a:ext cx="145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LAYER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6510623" y="3359595"/>
            <a:ext cx="145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3605110" y="2782016"/>
            <a:ext cx="2126400" cy="678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3882945" y="2867236"/>
            <a:ext cx="145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LAYER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Google Shape;159;p24"/>
          <p:cNvCxnSpPr>
            <a:endCxn id="152" idx="1"/>
          </p:cNvCxnSpPr>
          <p:nvPr/>
        </p:nvCxnSpPr>
        <p:spPr>
          <a:xfrm flipH="1" rot="-5400000">
            <a:off x="3157060" y="3662071"/>
            <a:ext cx="639600" cy="25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>
            <a:endCxn id="157" idx="1"/>
          </p:cNvCxnSpPr>
          <p:nvPr/>
        </p:nvCxnSpPr>
        <p:spPr>
          <a:xfrm rot="-5400000">
            <a:off x="3272110" y="3197666"/>
            <a:ext cx="409500" cy="25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>
            <a:stCxn id="151" idx="3"/>
          </p:cNvCxnSpPr>
          <p:nvPr/>
        </p:nvCxnSpPr>
        <p:spPr>
          <a:xfrm>
            <a:off x="3013562" y="3603369"/>
            <a:ext cx="3258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4"/>
          <p:cNvCxnSpPr/>
          <p:nvPr/>
        </p:nvCxnSpPr>
        <p:spPr>
          <a:xfrm flipH="1" rot="5400000">
            <a:off x="5540112" y="3300573"/>
            <a:ext cx="639600" cy="25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 rot="5400000">
            <a:off x="5655162" y="3765101"/>
            <a:ext cx="409500" cy="25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/>
          <p:nvPr/>
        </p:nvCxnSpPr>
        <p:spPr>
          <a:xfrm rot="10800000">
            <a:off x="5997376" y="3611441"/>
            <a:ext cx="3258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Sequential Model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highlight>
                  <a:schemeClr val="lt1"/>
                </a:highlight>
              </a:rPr>
              <a:t>A Sequential model is appropriate for a plain stack of layers where each layer has exactly </a:t>
            </a:r>
            <a:br>
              <a:rPr lang="tr" sz="1500">
                <a:highlight>
                  <a:schemeClr val="lt1"/>
                </a:highlight>
              </a:rPr>
            </a:br>
            <a:r>
              <a:rPr lang="tr" sz="1500" u="sng">
                <a:highlight>
                  <a:schemeClr val="lt1"/>
                </a:highlight>
              </a:rPr>
              <a:t>one input</a:t>
            </a:r>
            <a:r>
              <a:rPr lang="tr" sz="1500">
                <a:highlight>
                  <a:schemeClr val="lt1"/>
                </a:highlight>
              </a:rPr>
              <a:t> tensor and </a:t>
            </a:r>
            <a:r>
              <a:rPr lang="tr" sz="1500" u="sng">
                <a:highlight>
                  <a:schemeClr val="lt1"/>
                </a:highlight>
              </a:rPr>
              <a:t>one output</a:t>
            </a:r>
            <a:r>
              <a:rPr lang="tr" sz="1500">
                <a:highlight>
                  <a:schemeClr val="lt1"/>
                </a:highlight>
              </a:rPr>
              <a:t> tensor.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18324" l="5939" r="24750" t="19007"/>
          <a:stretch/>
        </p:blipFill>
        <p:spPr>
          <a:xfrm>
            <a:off x="1411275" y="1878575"/>
            <a:ext cx="6321451" cy="18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b="7453" l="0" r="0" t="42793"/>
          <a:stretch/>
        </p:blipFill>
        <p:spPr>
          <a:xfrm>
            <a:off x="1511725" y="3817475"/>
            <a:ext cx="6120551" cy="8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Sequential Model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highlight>
                  <a:schemeClr val="lt1"/>
                </a:highlight>
              </a:rPr>
              <a:t>A Sequential model is not appropriate when:</a:t>
            </a:r>
            <a:endParaRPr sz="1500"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highlight>
                  <a:schemeClr val="lt1"/>
                </a:highlight>
              </a:rPr>
              <a:t>Your model has multiple inputs or multiple outputs</a:t>
            </a:r>
            <a:endParaRPr sz="1500"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highlight>
                  <a:schemeClr val="lt1"/>
                </a:highlight>
              </a:rPr>
              <a:t>Any of your layers has multiple inputs or multiple outputs</a:t>
            </a:r>
            <a:endParaRPr sz="1500"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highlight>
                  <a:schemeClr val="lt1"/>
                </a:highlight>
              </a:rPr>
              <a:t>You need to do layer sharing</a:t>
            </a:r>
            <a:endParaRPr sz="1500">
              <a:highlight>
                <a:schemeClr val="lt1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highlight>
                  <a:schemeClr val="lt1"/>
                </a:highlight>
              </a:rPr>
              <a:t>You want non-linear topology (e.g. a residual connection, a multi-branch model)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771850" y="3140072"/>
            <a:ext cx="2205900" cy="938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3574312" y="3096895"/>
            <a:ext cx="2276700" cy="938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6372638" y="3099827"/>
            <a:ext cx="1999500" cy="9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1059850" y="3339736"/>
            <a:ext cx="155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3895594" y="3296561"/>
            <a:ext cx="155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latin typeface="Roboto"/>
                <a:ea typeface="Roboto"/>
                <a:cs typeface="Roboto"/>
                <a:sym typeface="Roboto"/>
              </a:rPr>
              <a:t>LAYER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6592861" y="3339735"/>
            <a:ext cx="155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5" name="Google Shape;185;p26"/>
          <p:cNvCxnSpPr>
            <a:endCxn id="180" idx="1"/>
          </p:cNvCxnSpPr>
          <p:nvPr/>
        </p:nvCxnSpPr>
        <p:spPr>
          <a:xfrm>
            <a:off x="3052612" y="3559945"/>
            <a:ext cx="5217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6"/>
          <p:cNvCxnSpPr>
            <a:endCxn id="181" idx="1"/>
          </p:cNvCxnSpPr>
          <p:nvPr/>
        </p:nvCxnSpPr>
        <p:spPr>
          <a:xfrm>
            <a:off x="5851238" y="3576377"/>
            <a:ext cx="5214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Functional Model  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highlight>
                  <a:schemeClr val="lt1"/>
                </a:highlight>
              </a:rPr>
              <a:t>The functional API can handle models with non-linear topology, shared layers, and even multiple inputs or outputs.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75" y="1764200"/>
            <a:ext cx="66714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Functional Layer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/>
              <a:t>The functional API is a way to create models that are more flexible than the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/>
              <a:t>Sequential Model API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748525" y="2839740"/>
            <a:ext cx="2176800" cy="7866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3550491" y="3427420"/>
            <a:ext cx="2246700" cy="7866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6422364" y="2828499"/>
            <a:ext cx="1973100" cy="8091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1067616" y="2970939"/>
            <a:ext cx="153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3904472" y="3581068"/>
            <a:ext cx="153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latin typeface="Roboto"/>
                <a:ea typeface="Roboto"/>
                <a:cs typeface="Roboto"/>
                <a:sym typeface="Roboto"/>
              </a:rPr>
              <a:t>LAYER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6639464" y="2970990"/>
            <a:ext cx="153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3550491" y="2280528"/>
            <a:ext cx="2246700" cy="786600"/>
          </a:xfrm>
          <a:prstGeom prst="rect">
            <a:avLst/>
          </a:prstGeom>
          <a:solidFill>
            <a:srgbClr val="00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3904472" y="2434176"/>
            <a:ext cx="153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latin typeface="Roboto"/>
                <a:ea typeface="Roboto"/>
                <a:cs typeface="Roboto"/>
                <a:sym typeface="Roboto"/>
              </a:rPr>
              <a:t>LAYER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8" name="Google Shape;208;p28"/>
          <p:cNvCxnSpPr>
            <a:endCxn id="201" idx="1"/>
          </p:cNvCxnSpPr>
          <p:nvPr/>
        </p:nvCxnSpPr>
        <p:spPr>
          <a:xfrm flipH="1" rot="-5400000">
            <a:off x="3043941" y="3314170"/>
            <a:ext cx="741900" cy="27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8"/>
          <p:cNvCxnSpPr>
            <a:endCxn id="206" idx="1"/>
          </p:cNvCxnSpPr>
          <p:nvPr/>
        </p:nvCxnSpPr>
        <p:spPr>
          <a:xfrm rot="-5400000">
            <a:off x="3177591" y="2775528"/>
            <a:ext cx="474600" cy="27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8"/>
          <p:cNvCxnSpPr>
            <a:stCxn id="200" idx="3"/>
          </p:cNvCxnSpPr>
          <p:nvPr/>
        </p:nvCxnSpPr>
        <p:spPr>
          <a:xfrm>
            <a:off x="2925325" y="3233040"/>
            <a:ext cx="3441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 flipH="1" rot="5400000">
            <a:off x="5561800" y="2894953"/>
            <a:ext cx="741900" cy="27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/>
          <p:nvPr/>
        </p:nvCxnSpPr>
        <p:spPr>
          <a:xfrm rot="5400000">
            <a:off x="5695450" y="3433595"/>
            <a:ext cx="474600" cy="27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 rot="10800000">
            <a:off x="6078216" y="3242483"/>
            <a:ext cx="3441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Functional Model and Share Input Layer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555" y="1117875"/>
            <a:ext cx="3282620" cy="35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 rotWithShape="1">
          <a:blip r:embed="rId4">
            <a:alphaModFix/>
          </a:blip>
          <a:srcRect b="8613" l="5539" r="6524" t="7676"/>
          <a:stretch/>
        </p:blipFill>
        <p:spPr>
          <a:xfrm>
            <a:off x="418175" y="1117875"/>
            <a:ext cx="4924576" cy="35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Functional Model and Multiple Input Model</a:t>
            </a:r>
            <a:endParaRPr/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311700" y="1152475"/>
            <a:ext cx="13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/>
              <a:t>Note that in the creation of the Model() instance,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500"/>
              <a:t>that we define the two input layers as an array</a:t>
            </a:r>
            <a:endParaRPr sz="1500"/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 b="35320" l="6191" r="25539" t="47597"/>
          <a:stretch/>
        </p:blipFill>
        <p:spPr>
          <a:xfrm>
            <a:off x="1797450" y="1152475"/>
            <a:ext cx="4552700" cy="2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4">
            <a:alphaModFix/>
          </a:blip>
          <a:srcRect b="9561" l="6032" r="10418" t="13515"/>
          <a:stretch/>
        </p:blipFill>
        <p:spPr>
          <a:xfrm>
            <a:off x="1797450" y="1429150"/>
            <a:ext cx="4552700" cy="330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974" y="1152475"/>
            <a:ext cx="2323325" cy="36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UNet and Functional API</a:t>
            </a:r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311700" y="1152475"/>
            <a:ext cx="30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This deep neural network is implemented with Keras functional API, which makes it extremely easy to experiment with different interesting architectures.</a:t>
            </a:r>
            <a:endParaRPr sz="1500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497" y="1121850"/>
            <a:ext cx="5282802" cy="34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5" y="2923075"/>
            <a:ext cx="2589725" cy="17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6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What will we talk about today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62625" y="1076350"/>
            <a:ext cx="8213700" cy="3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 sz="1500"/>
              <a:t>What are Tensor and TensorFlow?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 sz="1500"/>
              <a:t>TensorFlow Basics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 sz="1500"/>
              <a:t>What is Keras</a:t>
            </a:r>
            <a:r>
              <a:rPr lang="tr" sz="1500"/>
              <a:t>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 sz="1500"/>
              <a:t>Sequential and Functional Models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 sz="1500"/>
              <a:t>Building and Training the First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 sz="1500"/>
              <a:t>Transfer Learning with TensorFlow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Tensorflow &amp; Keras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311700" y="1152475"/>
            <a:ext cx="516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/>
              <a:t>TensorFlow and Keras includes;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Data preprocessing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Models API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Applications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Layer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Optimizer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Activation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Loss Function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Callbacks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Metrics</a:t>
            </a:r>
            <a:br>
              <a:rPr lang="tr" sz="1500">
                <a:solidFill>
                  <a:srgbClr val="666666"/>
                </a:solidFill>
              </a:rPr>
            </a:b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075" y="1655100"/>
            <a:ext cx="1978542" cy="19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425" y="1655112"/>
            <a:ext cx="2074425" cy="19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Let’s Meet </a:t>
            </a:r>
            <a:r>
              <a:rPr lang="tr">
                <a:solidFill>
                  <a:srgbClr val="980000"/>
                </a:solidFill>
              </a:rPr>
              <a:t>Keras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highlight>
                  <a:srgbClr val="FFFFFF"/>
                </a:highlight>
              </a:rPr>
              <a:t>Keras is an API designed for human beings, not machines. Keras follows best practices for reducing cognitive load: it offers consistent &amp; simple APIs, it minimizes the number of user actions required for common use cases, and it provides clear and actionable feedback upon user error.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tr" sz="1500">
                <a:highlight>
                  <a:srgbClr val="FFFFFF"/>
                </a:highlight>
              </a:rPr>
              <a:t>Your Keras models can be easily deployed across a greater range of platforms than any other deep learning API: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highlight>
                  <a:srgbClr val="FFFFFF"/>
                </a:highlight>
              </a:rPr>
              <a:t>On server via a Python runtime or a Node.js runtime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highlight>
                  <a:srgbClr val="FFFFFF"/>
                </a:highlight>
              </a:rPr>
              <a:t>On server via TFX / TF Serving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highlight>
                  <a:srgbClr val="FFFFFF"/>
                </a:highlight>
              </a:rPr>
              <a:t>In the browser via TF.js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highlight>
                  <a:srgbClr val="FFFFFF"/>
                </a:highlight>
              </a:rPr>
              <a:t>On Android or iOS via TF Lite or Apple's CoreML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highlight>
                  <a:srgbClr val="FFFFFF"/>
                </a:highlight>
              </a:rPr>
              <a:t>On Raspberry Pi, on Edge TPU, or another embedded system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500"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000" y="2808050"/>
            <a:ext cx="2610624" cy="7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 Preprocessing</a:t>
            </a:r>
            <a:endParaRPr/>
          </a:p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311700" y="1152475"/>
            <a:ext cx="19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/>
              <a:t>Data preprocessing;</a:t>
            </a:r>
            <a:br>
              <a:rPr b="1" lang="tr" sz="1500"/>
            </a:br>
            <a:r>
              <a:rPr lang="tr" sz="1500"/>
              <a:t>involves transforming </a:t>
            </a:r>
            <a:br>
              <a:rPr lang="tr" sz="1500"/>
            </a:br>
            <a:r>
              <a:rPr lang="tr" sz="1500"/>
              <a:t>raw data </a:t>
            </a:r>
            <a:br>
              <a:rPr lang="tr" sz="1500"/>
            </a:br>
            <a:r>
              <a:rPr lang="tr" sz="1500"/>
              <a:t>into well-formed data sets so </a:t>
            </a:r>
            <a:br>
              <a:rPr lang="tr" sz="1500"/>
            </a:br>
            <a:r>
              <a:rPr lang="tr" sz="1500"/>
              <a:t>that deep learning can be applied.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/>
              <a:t>Data preprocessing directly affects results.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/>
          </a:blip>
          <a:srcRect b="13118" l="8051" r="10707" t="11489"/>
          <a:stretch/>
        </p:blipFill>
        <p:spPr>
          <a:xfrm>
            <a:off x="2240100" y="1282275"/>
            <a:ext cx="4538244" cy="294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350" y="836025"/>
            <a:ext cx="3353699" cy="3841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4"/>
          <p:cNvCxnSpPr/>
          <p:nvPr/>
        </p:nvCxnSpPr>
        <p:spPr>
          <a:xfrm flipH="1">
            <a:off x="5686425" y="1073350"/>
            <a:ext cx="8100" cy="317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Transfer Learning</a:t>
            </a:r>
            <a:endParaRPr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311700" y="1152475"/>
            <a:ext cx="220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T</a:t>
            </a:r>
            <a:r>
              <a:rPr lang="tr" sz="1500"/>
              <a:t>ransfer learning consists of taking </a:t>
            </a:r>
            <a:r>
              <a:rPr lang="tr" sz="1500" u="sng"/>
              <a:t>features learned</a:t>
            </a:r>
            <a:r>
              <a:rPr lang="tr" sz="1500"/>
              <a:t> on one problem, and leveraging them on a new, similar problem. </a:t>
            </a: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</a:rPr>
              <a:t>Transfer learning is usually done for tasks where your dataset has too little data to train a full-scale model from scratch.</a:t>
            </a:r>
            <a:endParaRPr sz="1500"/>
          </a:p>
        </p:txBody>
      </p:sp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b="3418" l="16260" r="15846" t="20777"/>
          <a:stretch/>
        </p:blipFill>
        <p:spPr>
          <a:xfrm>
            <a:off x="2993675" y="1127750"/>
            <a:ext cx="5838624" cy="32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Transfer Learning Workflow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lang="tr" sz="1500">
                <a:solidFill>
                  <a:srgbClr val="111111"/>
                </a:solidFill>
                <a:highlight>
                  <a:srgbClr val="FFFFFF"/>
                </a:highlight>
              </a:rPr>
              <a:t>Take layers from a previously trained model.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lang="tr" sz="1500">
                <a:solidFill>
                  <a:srgbClr val="111111"/>
                </a:solidFill>
                <a:highlight>
                  <a:srgbClr val="FFFFFF"/>
                </a:highlight>
              </a:rPr>
              <a:t>Freeze them, so as to avoid destroying any of the information they contain during future training rounds.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lang="tr" sz="1500">
                <a:solidFill>
                  <a:srgbClr val="111111"/>
                </a:solidFill>
                <a:highlight>
                  <a:srgbClr val="FFFFFF"/>
                </a:highlight>
              </a:rPr>
              <a:t>Add some new, trainable layers on top of the frozen layers. They will learn to turn the old features into predictions on a new dataset.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00"/>
              <a:buChar char="●"/>
            </a:pPr>
            <a:r>
              <a:rPr lang="tr" sz="1500">
                <a:solidFill>
                  <a:srgbClr val="111111"/>
                </a:solidFill>
                <a:highlight>
                  <a:srgbClr val="FFFFFF"/>
                </a:highlight>
              </a:rPr>
              <a:t>Train the new layers on your dataset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7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75" name="Google Shape;275;p36"/>
          <p:cNvPicPr preferRelativeResize="0"/>
          <p:nvPr/>
        </p:nvPicPr>
        <p:blipFill rotWithShape="1">
          <a:blip r:embed="rId3">
            <a:alphaModFix/>
          </a:blip>
          <a:srcRect b="0" l="0" r="0" t="65336"/>
          <a:stretch/>
        </p:blipFill>
        <p:spPr>
          <a:xfrm>
            <a:off x="1526750" y="3104350"/>
            <a:ext cx="6090501" cy="14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Transfer Learning and Freezing Layers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311700" y="1152475"/>
            <a:ext cx="30489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/>
              <a:t>Using Transfer Learning you should freeze some layers, mainly the pre-trained ones and only train in the added ones, and decrease the learning rate to adjust the weights without mixing their meaning for the network.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500"/>
              <a:t>Freezing a layer prevents its weights from being modified. This technique is often used in transfer learning, where the base model (trained on some other dataset) is frozen.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 b="10526" l="6024" r="7170" t="9969"/>
          <a:stretch/>
        </p:blipFill>
        <p:spPr>
          <a:xfrm>
            <a:off x="3360600" y="1152475"/>
            <a:ext cx="5471699" cy="311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 rotWithShape="1">
          <a:blip r:embed="rId4">
            <a:alphaModFix/>
          </a:blip>
          <a:srcRect b="24540" l="0" r="0" t="23686"/>
          <a:stretch/>
        </p:blipFill>
        <p:spPr>
          <a:xfrm>
            <a:off x="3360600" y="4312925"/>
            <a:ext cx="5471701" cy="255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Transfer Learning and Benefits</a:t>
            </a:r>
            <a:endParaRPr/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311700" y="1152475"/>
            <a:ext cx="546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tr" sz="1500"/>
              <a:t>Better initial model: </a:t>
            </a:r>
            <a:r>
              <a:rPr lang="tr" sz="1500"/>
              <a:t>In other types of learning, you need to build a model without any knowledge. Transfer learning offers a better starting point and can perform tasks at some level without even training.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tr" sz="1500"/>
              <a:t>Higher learning rate:</a:t>
            </a:r>
            <a:r>
              <a:rPr lang="tr" sz="1500"/>
              <a:t> Transfer learning offers a higher learning rate during training since the problem has already trained for a similar task.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tr" sz="1500"/>
              <a:t>Higher accuracy after training:</a:t>
            </a:r>
            <a:r>
              <a:rPr lang="tr" sz="1500"/>
              <a:t> With a better starting point and higher learning rate, transfer learning provides a machine learning model to converge at a higher performance level, enabling more accurate output.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tr" sz="1500"/>
              <a:t>Faster training:</a:t>
            </a:r>
            <a:r>
              <a:rPr lang="tr" sz="1500"/>
              <a:t> The learning can achieve the desired performance faster than traditional learning methods since it leverages a pre-trained model.</a:t>
            </a:r>
            <a:endParaRPr sz="1500"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975" y="1522425"/>
            <a:ext cx="3383825" cy="16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TensorFlow and Keras Applications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11700" y="1152475"/>
            <a:ext cx="24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500"/>
              <a:t>TensorFlow and Keras Applications </a:t>
            </a:r>
            <a:br>
              <a:rPr lang="tr" sz="1500"/>
            </a:br>
            <a:r>
              <a:rPr lang="tr" sz="1500"/>
              <a:t>are deep learning models that are made available alongside pre-trained weights. These models can be used for prediction, feature extraction, and fine-tuning.</a:t>
            </a:r>
            <a:endParaRPr sz="1500"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22275" l="0" r="0" t="0"/>
          <a:stretch/>
        </p:blipFill>
        <p:spPr>
          <a:xfrm>
            <a:off x="3073675" y="1289550"/>
            <a:ext cx="5622749" cy="32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InceptionV3 Application Example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11700" y="4128875"/>
            <a:ext cx="85206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tr" sz="1500"/>
              <a:t>Import InceptionV3 and load to model example with code.</a:t>
            </a:r>
            <a:endParaRPr sz="1500"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b="15892" l="8157" r="7567" t="16333"/>
          <a:stretch/>
        </p:blipFill>
        <p:spPr>
          <a:xfrm>
            <a:off x="909425" y="1210675"/>
            <a:ext cx="7325148" cy="27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Optimizer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254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Optimizers are algorithms or methods used to minimize an error function (loss function)</a:t>
            </a:r>
            <a:br>
              <a:rPr lang="tr" sz="1500"/>
            </a:br>
            <a:r>
              <a:rPr lang="tr" sz="1500"/>
              <a:t>or to maximize the efficiency of production</a:t>
            </a:r>
            <a:endParaRPr sz="1500"/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15785" l="8114" r="7617" t="15282"/>
          <a:stretch/>
        </p:blipFill>
        <p:spPr>
          <a:xfrm>
            <a:off x="2939000" y="1334700"/>
            <a:ext cx="5893299" cy="24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0" y="3105825"/>
            <a:ext cx="1918499" cy="155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36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Tensor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50" y="1197675"/>
            <a:ext cx="6684801" cy="33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Optimizer</a:t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5" y="1137350"/>
            <a:ext cx="5905799" cy="330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849" y="1389013"/>
            <a:ext cx="2518676" cy="2512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Why we use gradient?</a:t>
            </a:r>
            <a:endParaRPr/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50" y="1017725"/>
            <a:ext cx="3683875" cy="3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Optimizer</a:t>
            </a:r>
            <a:endParaRPr/>
          </a:p>
        </p:txBody>
      </p:sp>
      <p:sp>
        <p:nvSpPr>
          <p:cNvPr id="331" name="Google Shape;331;p44"/>
          <p:cNvSpPr txBox="1"/>
          <p:nvPr>
            <p:ph idx="1" type="body"/>
          </p:nvPr>
        </p:nvSpPr>
        <p:spPr>
          <a:xfrm>
            <a:off x="311700" y="1152475"/>
            <a:ext cx="262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/>
              <a:t>Some optimizer varieties;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Adam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SGD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RMSprop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Adadelta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Adagrad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Adamax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Ftrl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Nadam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32" name="Google Shape;332;p44"/>
          <p:cNvPicPr preferRelativeResize="0"/>
          <p:nvPr/>
        </p:nvPicPr>
        <p:blipFill rotWithShape="1">
          <a:blip r:embed="rId3">
            <a:alphaModFix/>
          </a:blip>
          <a:srcRect b="20701" l="7780" r="8284" t="20318"/>
          <a:stretch/>
        </p:blipFill>
        <p:spPr>
          <a:xfrm>
            <a:off x="3023825" y="2917075"/>
            <a:ext cx="5751651" cy="155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/>
          <p:cNvPicPr preferRelativeResize="0"/>
          <p:nvPr/>
        </p:nvPicPr>
        <p:blipFill rotWithShape="1">
          <a:blip r:embed="rId4">
            <a:alphaModFix/>
          </a:blip>
          <a:srcRect b="21033" l="7873" r="8192" t="20554"/>
          <a:stretch/>
        </p:blipFill>
        <p:spPr>
          <a:xfrm>
            <a:off x="3023825" y="1319775"/>
            <a:ext cx="5751648" cy="1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Optimizer</a:t>
            </a:r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5875" y="1369575"/>
            <a:ext cx="5574901" cy="2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88" y="2124675"/>
            <a:ext cx="4074525" cy="2398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5"/>
          <p:cNvCxnSpPr/>
          <p:nvPr/>
        </p:nvCxnSpPr>
        <p:spPr>
          <a:xfrm>
            <a:off x="73725" y="1941850"/>
            <a:ext cx="471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2" name="Google Shape;34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125" y="2973377"/>
            <a:ext cx="6025177" cy="9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/>
        </p:nvSpPr>
        <p:spPr>
          <a:xfrm>
            <a:off x="73725" y="4522825"/>
            <a:ext cx="72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/>
              <a:t>* </a:t>
            </a:r>
            <a:r>
              <a:rPr lang="tr" sz="1000" u="sng">
                <a:solidFill>
                  <a:schemeClr val="hlink"/>
                </a:solidFill>
                <a:hlinkClick r:id="rId6"/>
              </a:rPr>
              <a:t>https://www.lightly.ai/post/which-optimizer-should-i-use-for-my-machine-learning-project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Loss Function</a:t>
            </a:r>
            <a:endParaRPr/>
          </a:p>
        </p:txBody>
      </p:sp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311700" y="1152475"/>
            <a:ext cx="333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The purpose of loss functions is to compute the quantity that a model should seek to minimize during training.</a:t>
            </a:r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 rotWithShape="1">
          <a:blip r:embed="rId3">
            <a:alphaModFix/>
          </a:blip>
          <a:srcRect b="17255" l="6328" r="22079" t="16506"/>
          <a:stretch/>
        </p:blipFill>
        <p:spPr>
          <a:xfrm>
            <a:off x="3725975" y="1308125"/>
            <a:ext cx="4815776" cy="160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 rotWithShape="1">
          <a:blip r:embed="rId4">
            <a:alphaModFix/>
          </a:blip>
          <a:srcRect b="24765" l="6064" r="25797" t="25555"/>
          <a:stretch/>
        </p:blipFill>
        <p:spPr>
          <a:xfrm>
            <a:off x="3725975" y="3105600"/>
            <a:ext cx="4815776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00" y="2247324"/>
            <a:ext cx="2977526" cy="22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Loss Function</a:t>
            </a:r>
            <a:endParaRPr/>
          </a:p>
        </p:txBody>
      </p:sp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311700" y="1152475"/>
            <a:ext cx="36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/>
              <a:t>Some loss Function varieties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BinaryCrossentropy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CategoricalCrossentropy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Poisson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MeanSquaredError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MeanAbsoluteError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LogCosh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SquaredHinge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Reduction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CategoricalHinge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CosineSimilarity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7"/>
          <p:cNvPicPr preferRelativeResize="0"/>
          <p:nvPr/>
        </p:nvPicPr>
        <p:blipFill rotWithShape="1">
          <a:blip r:embed="rId3">
            <a:alphaModFix/>
          </a:blip>
          <a:srcRect b="17580" l="7846" r="7694" t="18770"/>
          <a:stretch/>
        </p:blipFill>
        <p:spPr>
          <a:xfrm>
            <a:off x="3404775" y="2577175"/>
            <a:ext cx="5370199" cy="17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 rotWithShape="1">
          <a:blip r:embed="rId4">
            <a:alphaModFix/>
          </a:blip>
          <a:srcRect b="21982" l="8003" r="7843" t="21881"/>
          <a:stretch/>
        </p:blipFill>
        <p:spPr>
          <a:xfrm>
            <a:off x="3404775" y="1152475"/>
            <a:ext cx="5370200" cy="128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Callbacks</a:t>
            </a:r>
            <a:endParaRPr/>
          </a:p>
        </p:txBody>
      </p:sp>
      <p:sp>
        <p:nvSpPr>
          <p:cNvPr id="366" name="Google Shape;366;p48"/>
          <p:cNvSpPr txBox="1"/>
          <p:nvPr>
            <p:ph idx="1" type="body"/>
          </p:nvPr>
        </p:nvSpPr>
        <p:spPr>
          <a:xfrm>
            <a:off x="311700" y="1152475"/>
            <a:ext cx="44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</a:rPr>
              <a:t>A callback is an object that can perform actions at various stages of training (e.g. at the start or end of an epoch, before or after a single batch, etc).</a:t>
            </a:r>
            <a:endParaRPr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</a:rPr>
              <a:t>You can use callbacks to:</a:t>
            </a:r>
            <a:endParaRPr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</a:rPr>
              <a:t>Write TensorBoard logs after every batch of training to monitor your metrics</a:t>
            </a:r>
            <a:endParaRPr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</a:rPr>
              <a:t>Periodically save your model to disk</a:t>
            </a:r>
            <a:endParaRPr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</a:rPr>
              <a:t>Do early stopping</a:t>
            </a:r>
            <a:endParaRPr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</a:rPr>
              <a:t>Get a view on internal states and statistics of a model during training</a:t>
            </a:r>
            <a:endParaRPr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rgbClr val="212529"/>
                </a:solidFill>
                <a:highlight>
                  <a:srgbClr val="FFFFFF"/>
                </a:highlight>
              </a:rPr>
              <a:t>...and more</a:t>
            </a:r>
            <a:endParaRPr sz="15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67" name="Google Shape;367;p48"/>
          <p:cNvPicPr preferRelativeResize="0"/>
          <p:nvPr/>
        </p:nvPicPr>
        <p:blipFill rotWithShape="1">
          <a:blip r:embed="rId3">
            <a:alphaModFix/>
          </a:blip>
          <a:srcRect b="28567" l="5881" r="29200" t="27468"/>
          <a:stretch/>
        </p:blipFill>
        <p:spPr>
          <a:xfrm>
            <a:off x="4774200" y="3516600"/>
            <a:ext cx="400439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 rotWithShape="1">
          <a:blip r:embed="rId4">
            <a:alphaModFix/>
          </a:blip>
          <a:srcRect b="17792" l="5916" r="48434" t="15841"/>
          <a:stretch/>
        </p:blipFill>
        <p:spPr>
          <a:xfrm>
            <a:off x="4774199" y="1285762"/>
            <a:ext cx="4004398" cy="209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Callbacks</a:t>
            </a:r>
            <a:endParaRPr/>
          </a:p>
        </p:txBody>
      </p:sp>
      <p:sp>
        <p:nvSpPr>
          <p:cNvPr id="374" name="Google Shape;374;p49"/>
          <p:cNvSpPr txBox="1"/>
          <p:nvPr>
            <p:ph idx="1" type="body"/>
          </p:nvPr>
        </p:nvSpPr>
        <p:spPr>
          <a:xfrm>
            <a:off x="311700" y="3355325"/>
            <a:ext cx="3999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"/>
              <a:buChar char="●"/>
            </a:pPr>
            <a:r>
              <a:rPr lang="tr" sz="1500"/>
              <a:t>Base Callback</a:t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ct val="100000"/>
              <a:buFont typeface="Century"/>
              <a:buChar char="●"/>
            </a:pPr>
            <a:r>
              <a:rPr lang="tr" sz="1500">
                <a:solidFill>
                  <a:srgbClr val="741B47"/>
                </a:solidFill>
              </a:rPr>
              <a:t>ModelCheckpoint</a:t>
            </a:r>
            <a:endParaRPr sz="1500">
              <a:solidFill>
                <a:srgbClr val="741B47"/>
              </a:solidFill>
            </a:endParaRPr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ct val="100000"/>
              <a:buFont typeface="Century"/>
              <a:buChar char="●"/>
            </a:pPr>
            <a:r>
              <a:rPr lang="tr" sz="1500">
                <a:solidFill>
                  <a:srgbClr val="741B47"/>
                </a:solidFill>
              </a:rPr>
              <a:t>Tensorboard</a:t>
            </a:r>
            <a:endParaRPr sz="1500">
              <a:solidFill>
                <a:srgbClr val="741B47"/>
              </a:solidFill>
            </a:endParaRPr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ct val="100000"/>
              <a:buFont typeface="Century"/>
              <a:buChar char="●"/>
            </a:pPr>
            <a:r>
              <a:rPr lang="tr" sz="1500">
                <a:solidFill>
                  <a:srgbClr val="741B47"/>
                </a:solidFill>
              </a:rPr>
              <a:t>EarlyStopping</a:t>
            </a:r>
            <a:endParaRPr sz="1500">
              <a:solidFill>
                <a:srgbClr val="741B4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9"/>
          <p:cNvSpPr txBox="1"/>
          <p:nvPr>
            <p:ph idx="2" type="body"/>
          </p:nvPr>
        </p:nvSpPr>
        <p:spPr>
          <a:xfrm>
            <a:off x="4832400" y="3355325"/>
            <a:ext cx="39999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"/>
              <a:buChar char="●"/>
            </a:pPr>
            <a:r>
              <a:rPr lang="tr" sz="1500"/>
              <a:t>LearningRateScheduler</a:t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"/>
              <a:buChar char="●"/>
            </a:pPr>
            <a:r>
              <a:rPr lang="tr" sz="1500"/>
              <a:t>ReduceLROnPlateau</a:t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"/>
              <a:buChar char="●"/>
            </a:pPr>
            <a:r>
              <a:rPr lang="tr" sz="1500"/>
              <a:t>RemoteMonitor</a:t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tr" sz="1500"/>
              <a:t>CSVLogger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 rotWithShape="1">
          <a:blip r:embed="rId3">
            <a:alphaModFix/>
          </a:blip>
          <a:srcRect b="17936" l="6612" r="6272" t="17334"/>
          <a:stretch/>
        </p:blipFill>
        <p:spPr>
          <a:xfrm>
            <a:off x="538150" y="1145591"/>
            <a:ext cx="8067702" cy="208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Training Phase</a:t>
            </a:r>
            <a:endParaRPr/>
          </a:p>
        </p:txBody>
      </p:sp>
      <p:sp>
        <p:nvSpPr>
          <p:cNvPr id="382" name="Google Shape;382;p50"/>
          <p:cNvSpPr txBox="1"/>
          <p:nvPr>
            <p:ph idx="1" type="body"/>
          </p:nvPr>
        </p:nvSpPr>
        <p:spPr>
          <a:xfrm>
            <a:off x="311700" y="1152475"/>
            <a:ext cx="211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500"/>
              <a:t>Training</a:t>
            </a:r>
            <a:r>
              <a:rPr lang="tr" sz="1500"/>
              <a:t> is the process of “teaching” a </a:t>
            </a:r>
            <a:br>
              <a:rPr lang="tr" sz="1500"/>
            </a:br>
            <a:r>
              <a:rPr lang="tr" sz="1500"/>
              <a:t>Deep Neural Network to perform the desired AI task (such as image classification or converting speech into text) by feeding it data, resulting in a trained deep learning model.</a:t>
            </a:r>
            <a:endParaRPr sz="1500"/>
          </a:p>
        </p:txBody>
      </p:sp>
      <p:pic>
        <p:nvPicPr>
          <p:cNvPr id="383" name="Google Shape;383;p50"/>
          <p:cNvPicPr preferRelativeResize="0"/>
          <p:nvPr/>
        </p:nvPicPr>
        <p:blipFill rotWithShape="1">
          <a:blip r:embed="rId3">
            <a:alphaModFix/>
          </a:blip>
          <a:srcRect b="16880" l="6379" r="6830" t="15460"/>
          <a:stretch/>
        </p:blipFill>
        <p:spPr>
          <a:xfrm>
            <a:off x="2611925" y="1152475"/>
            <a:ext cx="6220374" cy="18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0"/>
          <p:cNvPicPr preferRelativeResize="0"/>
          <p:nvPr/>
        </p:nvPicPr>
        <p:blipFill rotWithShape="1">
          <a:blip r:embed="rId4">
            <a:alphaModFix/>
          </a:blip>
          <a:srcRect b="18744" l="5894" r="5991" t="26987"/>
          <a:stretch/>
        </p:blipFill>
        <p:spPr>
          <a:xfrm>
            <a:off x="2611925" y="3169100"/>
            <a:ext cx="6220373" cy="139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Metrics</a:t>
            </a:r>
            <a:endParaRPr/>
          </a:p>
        </p:txBody>
      </p:sp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311700" y="1152475"/>
            <a:ext cx="29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solidFill>
                  <a:srgbClr val="212529"/>
                </a:solidFill>
              </a:rPr>
              <a:t>A metric is a function that is used to judge the performance of your model.</a:t>
            </a:r>
            <a:endParaRPr sz="1500">
              <a:solidFill>
                <a:srgbClr val="21252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>
                <a:solidFill>
                  <a:srgbClr val="212529"/>
                </a:solidFill>
              </a:rPr>
              <a:t>Metric functions are similar to loss functions, except that the results from evaluating a metric are not used when training the model. Note that you may use any loss function as a metric.</a:t>
            </a:r>
            <a:endParaRPr sz="1500">
              <a:solidFill>
                <a:srgbClr val="21252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275" y="906498"/>
            <a:ext cx="5107799" cy="173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1"/>
          <p:cNvPicPr preferRelativeResize="0"/>
          <p:nvPr/>
        </p:nvPicPr>
        <p:blipFill rotWithShape="1">
          <a:blip r:embed="rId4">
            <a:alphaModFix/>
          </a:blip>
          <a:srcRect b="6578" l="0" r="0" t="5004"/>
          <a:stretch/>
        </p:blipFill>
        <p:spPr>
          <a:xfrm>
            <a:off x="4092050" y="2681400"/>
            <a:ext cx="3746225" cy="20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225" y="2277189"/>
            <a:ext cx="5198075" cy="21019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General Deep Learning Workflow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501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/>
              <a:t>You will follow the general deep learning workflow.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AutoNum type="arabicPeriod"/>
            </a:pPr>
            <a:r>
              <a:rPr lang="tr" sz="1500"/>
              <a:t>Examine and understand the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AutoNum type="arabicPeriod"/>
            </a:pPr>
            <a:r>
              <a:rPr lang="tr" sz="1500"/>
              <a:t>Build an input pipeline, in this case using Keras ImageDataGenerator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AutoNum type="arabicPeriod"/>
            </a:pPr>
            <a:r>
              <a:rPr lang="tr" sz="1500"/>
              <a:t>Compose the model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○"/>
            </a:pPr>
            <a:r>
              <a:rPr lang="tr" sz="1500"/>
              <a:t>Load in the pretrained base model (and pretrained weights)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○"/>
            </a:pPr>
            <a:r>
              <a:rPr lang="tr" sz="1500"/>
              <a:t>Stack the classification layers on top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AutoNum type="arabicPeriod"/>
            </a:pPr>
            <a:r>
              <a:rPr lang="tr" sz="1500"/>
              <a:t>Train the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AutoNum type="arabicPeriod"/>
            </a:pPr>
            <a:r>
              <a:rPr lang="tr" sz="1500"/>
              <a:t>Evaluate model</a:t>
            </a:r>
            <a:endParaRPr sz="1500"/>
          </a:p>
          <a:p>
            <a:pPr indent="0" lvl="0" marL="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Metrics</a:t>
            </a:r>
            <a:endParaRPr/>
          </a:p>
        </p:txBody>
      </p:sp>
      <p:sp>
        <p:nvSpPr>
          <p:cNvPr id="398" name="Google Shape;398;p52"/>
          <p:cNvSpPr txBox="1"/>
          <p:nvPr>
            <p:ph idx="1" type="body"/>
          </p:nvPr>
        </p:nvSpPr>
        <p:spPr>
          <a:xfrm>
            <a:off x="311700" y="1152475"/>
            <a:ext cx="38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Accuracy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BinaryAccuracy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CategoricalAccuracy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TopKCategoricalAccuracy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BinaryCrossentropy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CategoricalCrossentropy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SparseCategorialCrossentropy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MeanSquaredError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MeanAbsoluteError</a:t>
            </a:r>
            <a:endParaRPr sz="1500"/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525" y="1102700"/>
            <a:ext cx="5212551" cy="29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Tensorboard</a:t>
            </a:r>
            <a:endParaRPr/>
          </a:p>
        </p:txBody>
      </p:sp>
      <p:sp>
        <p:nvSpPr>
          <p:cNvPr id="405" name="Google Shape;405;p53"/>
          <p:cNvSpPr txBox="1"/>
          <p:nvPr>
            <p:ph idx="1" type="body"/>
          </p:nvPr>
        </p:nvSpPr>
        <p:spPr>
          <a:xfrm>
            <a:off x="311700" y="1152475"/>
            <a:ext cx="363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tr" sz="1500">
                <a:solidFill>
                  <a:srgbClr val="202124"/>
                </a:solidFill>
              </a:rPr>
              <a:t>Tracking and visualizing metrics such as loss and accuracy</a:t>
            </a:r>
            <a:endParaRPr sz="1500">
              <a:solidFill>
                <a:srgbClr val="202124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tr" sz="1500">
                <a:solidFill>
                  <a:srgbClr val="202124"/>
                </a:solidFill>
              </a:rPr>
              <a:t>Visualizing the model graph </a:t>
            </a:r>
            <a:endParaRPr sz="1500">
              <a:solidFill>
                <a:srgbClr val="202124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tr" sz="1500">
                <a:solidFill>
                  <a:srgbClr val="202124"/>
                </a:solidFill>
              </a:rPr>
              <a:t>Viewing histograms of weights, biases, or other tensors as they change over time</a:t>
            </a:r>
            <a:endParaRPr sz="1500">
              <a:solidFill>
                <a:srgbClr val="202124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tr" sz="1500">
                <a:solidFill>
                  <a:srgbClr val="202124"/>
                </a:solidFill>
              </a:rPr>
              <a:t>Projecting embeddings to a lower dimensional space</a:t>
            </a:r>
            <a:endParaRPr sz="1500">
              <a:solidFill>
                <a:srgbClr val="202124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tr" sz="1500">
                <a:solidFill>
                  <a:srgbClr val="202124"/>
                </a:solidFill>
              </a:rPr>
              <a:t>Displaying images, text, and audio data</a:t>
            </a:r>
            <a:endParaRPr sz="1500">
              <a:solidFill>
                <a:srgbClr val="202124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tr" sz="1500">
                <a:solidFill>
                  <a:srgbClr val="202124"/>
                </a:solidFill>
              </a:rPr>
              <a:t>Profiling TensorFlow programs</a:t>
            </a:r>
            <a:endParaRPr sz="1500">
              <a:solidFill>
                <a:srgbClr val="202124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tr" sz="1500">
                <a:solidFill>
                  <a:srgbClr val="202124"/>
                </a:solidFill>
              </a:rPr>
              <a:t>And much more</a:t>
            </a:r>
            <a:endParaRPr sz="1500"/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226" y="1152475"/>
            <a:ext cx="4542074" cy="33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Tensorboard</a:t>
            </a:r>
            <a:endParaRPr/>
          </a:p>
        </p:txBody>
      </p:sp>
      <p:sp>
        <p:nvSpPr>
          <p:cNvPr id="412" name="Google Shape;412;p54"/>
          <p:cNvSpPr txBox="1"/>
          <p:nvPr>
            <p:ph idx="1" type="body"/>
          </p:nvPr>
        </p:nvSpPr>
        <p:spPr>
          <a:xfrm>
            <a:off x="311700" y="4078625"/>
            <a:ext cx="85206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It is run inside the tensorboard callback function</a:t>
            </a:r>
            <a:endParaRPr sz="1500"/>
          </a:p>
        </p:txBody>
      </p:sp>
      <p:pic>
        <p:nvPicPr>
          <p:cNvPr id="413" name="Google Shape;413;p54"/>
          <p:cNvPicPr preferRelativeResize="0"/>
          <p:nvPr/>
        </p:nvPicPr>
        <p:blipFill rotWithShape="1">
          <a:blip r:embed="rId3">
            <a:alphaModFix/>
          </a:blip>
          <a:srcRect b="33951" l="6151" r="39841" t="41515"/>
          <a:stretch/>
        </p:blipFill>
        <p:spPr>
          <a:xfrm>
            <a:off x="1841275" y="3548375"/>
            <a:ext cx="5461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4"/>
          <p:cNvPicPr preferRelativeResize="0"/>
          <p:nvPr/>
        </p:nvPicPr>
        <p:blipFill rotWithShape="1">
          <a:blip r:embed="rId4">
            <a:alphaModFix/>
          </a:blip>
          <a:srcRect b="14206" l="5878" r="6378" t="13424"/>
          <a:stretch/>
        </p:blipFill>
        <p:spPr>
          <a:xfrm>
            <a:off x="1296300" y="1087113"/>
            <a:ext cx="6551402" cy="23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875" y="2792575"/>
            <a:ext cx="3669318" cy="2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630700" y="815575"/>
            <a:ext cx="70575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>
                <a:solidFill>
                  <a:srgbClr val="FF6F00"/>
                </a:solidFill>
                <a:latin typeface="Fira Sans"/>
                <a:ea typeface="Fira Sans"/>
                <a:cs typeface="Fira Sans"/>
                <a:sym typeface="Fira Sans"/>
              </a:rPr>
              <a:t>TensorFlow Hub</a:t>
            </a:r>
            <a:r>
              <a:rPr lang="tr" sz="4200">
                <a:solidFill>
                  <a:srgbClr val="202124"/>
                </a:solidFill>
                <a:latin typeface="Fira Sans"/>
                <a:ea typeface="Fira Sans"/>
                <a:cs typeface="Fira Sans"/>
                <a:sym typeface="Fira Sans"/>
              </a:rPr>
              <a:t> is </a:t>
            </a:r>
            <a:endParaRPr sz="4200">
              <a:solidFill>
                <a:srgbClr val="20212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>
                <a:solidFill>
                  <a:srgbClr val="202124"/>
                </a:solidFill>
                <a:latin typeface="Fira Sans"/>
                <a:ea typeface="Fira Sans"/>
                <a:cs typeface="Fira Sans"/>
                <a:sym typeface="Fira Sans"/>
              </a:rPr>
              <a:t>a repository of trained </a:t>
            </a:r>
            <a:endParaRPr sz="4200">
              <a:solidFill>
                <a:srgbClr val="20212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>
                <a:solidFill>
                  <a:srgbClr val="202124"/>
                </a:solidFill>
                <a:latin typeface="Fira Sans"/>
                <a:ea typeface="Fira Sans"/>
                <a:cs typeface="Fira Sans"/>
                <a:sym typeface="Fira Sans"/>
              </a:rPr>
              <a:t>machine learning models</a:t>
            </a:r>
            <a:endParaRPr sz="4200">
              <a:solidFill>
                <a:srgbClr val="20212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TensorFlow </a:t>
            </a:r>
            <a:r>
              <a:rPr lang="tr">
                <a:solidFill>
                  <a:srgbClr val="FF6F00"/>
                </a:solidFill>
              </a:rPr>
              <a:t>Hub</a:t>
            </a:r>
            <a:endParaRPr>
              <a:solidFill>
                <a:srgbClr val="FF6F00"/>
              </a:solidFill>
            </a:endParaRPr>
          </a:p>
        </p:txBody>
      </p:sp>
      <p:sp>
        <p:nvSpPr>
          <p:cNvPr id="426" name="Google Shape;42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/>
              <a:t>TensorFlow Hub reuse trained models like BERT and Faster R-CNN with just a few lines of code.</a:t>
            </a:r>
            <a:endParaRPr/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13" y="1680551"/>
            <a:ext cx="7501377" cy="288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7"/>
          <p:cNvPicPr preferRelativeResize="0"/>
          <p:nvPr/>
        </p:nvPicPr>
        <p:blipFill rotWithShape="1">
          <a:blip r:embed="rId3">
            <a:alphaModFix/>
          </a:blip>
          <a:srcRect b="29910" l="37771" r="36731" t="31189"/>
          <a:stretch/>
        </p:blipFill>
        <p:spPr>
          <a:xfrm>
            <a:off x="5835775" y="2340700"/>
            <a:ext cx="2552675" cy="219007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7"/>
          <p:cNvSpPr txBox="1"/>
          <p:nvPr/>
        </p:nvSpPr>
        <p:spPr>
          <a:xfrm>
            <a:off x="688350" y="712250"/>
            <a:ext cx="77673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>
                <a:solidFill>
                  <a:srgbClr val="FF6F00"/>
                </a:solidFill>
                <a:latin typeface="Fira Sans"/>
                <a:ea typeface="Fira Sans"/>
                <a:cs typeface="Fira Sans"/>
                <a:sym typeface="Fira Sans"/>
              </a:rPr>
              <a:t>TensorFlow.js</a:t>
            </a:r>
            <a:r>
              <a:rPr lang="tr" sz="4200">
                <a:solidFill>
                  <a:srgbClr val="FF99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tr" sz="4200">
                <a:latin typeface="Fira Sans"/>
                <a:ea typeface="Fira Sans"/>
                <a:cs typeface="Fira Sans"/>
                <a:sym typeface="Fira Sans"/>
              </a:rPr>
              <a:t>for </a:t>
            </a:r>
            <a:endParaRPr sz="4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>
                <a:latin typeface="Fira Sans"/>
                <a:ea typeface="Fira Sans"/>
                <a:cs typeface="Fira Sans"/>
                <a:sym typeface="Fira Sans"/>
              </a:rPr>
              <a:t>machine learning on the web</a:t>
            </a:r>
            <a:endParaRPr sz="42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99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2500">
                <a:solidFill>
                  <a:srgbClr val="FF6F00"/>
                </a:solidFill>
              </a:rPr>
              <a:t>TensorFlow.js:</a:t>
            </a:r>
            <a:r>
              <a:rPr lang="tr" sz="2500">
                <a:solidFill>
                  <a:srgbClr val="434343"/>
                </a:solidFill>
              </a:rPr>
              <a:t> </a:t>
            </a:r>
            <a:r>
              <a:rPr lang="tr" sz="2500"/>
              <a:t>Train + Deploy ML Models to the Browser</a:t>
            </a:r>
            <a:endParaRPr sz="2500"/>
          </a:p>
        </p:txBody>
      </p:sp>
      <p:pic>
        <p:nvPicPr>
          <p:cNvPr id="439" name="Google Shape;439;p58"/>
          <p:cNvPicPr preferRelativeResize="0"/>
          <p:nvPr/>
        </p:nvPicPr>
        <p:blipFill rotWithShape="1">
          <a:blip r:embed="rId3">
            <a:alphaModFix/>
          </a:blip>
          <a:srcRect b="38003" l="35605" r="33365" t="0"/>
          <a:stretch/>
        </p:blipFill>
        <p:spPr>
          <a:xfrm>
            <a:off x="558413" y="1494611"/>
            <a:ext cx="1890312" cy="212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845" y="1139500"/>
            <a:ext cx="2869143" cy="161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3845" y="2896841"/>
            <a:ext cx="2869143" cy="161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6445" y="1139500"/>
            <a:ext cx="2869143" cy="161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6445" y="2896841"/>
            <a:ext cx="2869143" cy="161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6F00"/>
                </a:solidFill>
              </a:rPr>
              <a:t>TensorFlow.js</a:t>
            </a:r>
            <a:r>
              <a:rPr lang="tr"/>
              <a:t> Examples</a:t>
            </a:r>
            <a:endParaRPr/>
          </a:p>
        </p:txBody>
      </p:sp>
      <p:sp>
        <p:nvSpPr>
          <p:cNvPr id="449" name="Google Shape;449;p59"/>
          <p:cNvSpPr txBox="1"/>
          <p:nvPr>
            <p:ph idx="1" type="body"/>
          </p:nvPr>
        </p:nvSpPr>
        <p:spPr>
          <a:xfrm>
            <a:off x="311700" y="4128875"/>
            <a:ext cx="85206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Can find more examples in </a:t>
            </a:r>
            <a:r>
              <a:rPr lang="tr" sz="1500" u="sng">
                <a:solidFill>
                  <a:schemeClr val="hlink"/>
                </a:solidFill>
                <a:hlinkClick r:id="rId3"/>
              </a:rPr>
              <a:t>tensorflow.org/js</a:t>
            </a:r>
            <a:endParaRPr sz="1500"/>
          </a:p>
        </p:txBody>
      </p:sp>
      <p:pic>
        <p:nvPicPr>
          <p:cNvPr id="450" name="Google Shape;45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700" y="1152474"/>
            <a:ext cx="6070599" cy="30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6F00"/>
                </a:solidFill>
              </a:rPr>
              <a:t>TensorFlow.js</a:t>
            </a:r>
            <a:endParaRPr>
              <a:solidFill>
                <a:srgbClr val="FF6F00"/>
              </a:solidFill>
            </a:endParaRPr>
          </a:p>
        </p:txBody>
      </p:sp>
      <p:sp>
        <p:nvSpPr>
          <p:cNvPr id="456" name="Google Shape;456;p60"/>
          <p:cNvSpPr txBox="1"/>
          <p:nvPr>
            <p:ph idx="1" type="body"/>
          </p:nvPr>
        </p:nvSpPr>
        <p:spPr>
          <a:xfrm>
            <a:off x="311700" y="2883175"/>
            <a:ext cx="85206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Using Script Tags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Installation from NPM and using a build tool like Parcel, WebPack or Rollup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57" name="Google Shape;457;p60"/>
          <p:cNvPicPr preferRelativeResize="0"/>
          <p:nvPr/>
        </p:nvPicPr>
        <p:blipFill rotWithShape="1">
          <a:blip r:embed="rId3">
            <a:alphaModFix/>
          </a:blip>
          <a:srcRect b="26206" l="5709" r="6185" t="25725"/>
          <a:stretch/>
        </p:blipFill>
        <p:spPr>
          <a:xfrm>
            <a:off x="503788" y="1504075"/>
            <a:ext cx="8136425" cy="10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/>
          <p:nvPr/>
        </p:nvSpPr>
        <p:spPr>
          <a:xfrm>
            <a:off x="622350" y="937325"/>
            <a:ext cx="78993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500">
                <a:solidFill>
                  <a:srgbClr val="FF6F00"/>
                </a:solidFill>
                <a:latin typeface="Fira Sans"/>
                <a:ea typeface="Fira Sans"/>
                <a:cs typeface="Fira Sans"/>
                <a:sym typeface="Fira Sans"/>
              </a:rPr>
              <a:t>TensorFlow Lite </a:t>
            </a:r>
            <a:endParaRPr sz="4500">
              <a:solidFill>
                <a:srgbClr val="FF6F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500">
                <a:latin typeface="Fira Sans"/>
                <a:ea typeface="Fira Sans"/>
                <a:cs typeface="Fira Sans"/>
                <a:sym typeface="Fira Sans"/>
              </a:rPr>
              <a:t>for </a:t>
            </a:r>
            <a:r>
              <a:rPr lang="tr" sz="4500" u="sng">
                <a:latin typeface="Fira Sans"/>
                <a:ea typeface="Fira Sans"/>
                <a:cs typeface="Fira Sans"/>
                <a:sym typeface="Fira Sans"/>
              </a:rPr>
              <a:t>mobile</a:t>
            </a:r>
            <a:r>
              <a:rPr lang="tr" sz="4500"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lang="tr" sz="4500" u="sng">
                <a:latin typeface="Fira Sans"/>
                <a:ea typeface="Fira Sans"/>
                <a:cs typeface="Fira Sans"/>
                <a:sym typeface="Fira Sans"/>
              </a:rPr>
              <a:t>embedded </a:t>
            </a:r>
            <a:r>
              <a:rPr lang="tr" sz="4500">
                <a:latin typeface="Fira Sans"/>
                <a:ea typeface="Fira Sans"/>
                <a:cs typeface="Fira Sans"/>
                <a:sym typeface="Fira Sans"/>
              </a:rPr>
              <a:t>ML</a:t>
            </a:r>
            <a:endParaRPr sz="45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63" name="Google Shape;4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125" y="2380875"/>
            <a:ext cx="3729549" cy="20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Deep Learning Framework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3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TensorFlow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Keras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PyTorch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Gluon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Microsoft CNTK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Chainer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tr" sz="1500"/>
              <a:t>DL4J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00" y="1312900"/>
            <a:ext cx="5300700" cy="320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/>
        </p:nvSpPr>
        <p:spPr>
          <a:xfrm>
            <a:off x="510850" y="2614950"/>
            <a:ext cx="29454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1841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Lower latency </a:t>
            </a:r>
            <a:endParaRPr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84150" lvl="0" marL="1778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Network connectivity</a:t>
            </a:r>
            <a:endParaRPr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184150" lvl="0" marL="1778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500"/>
              <a:buFont typeface="Century"/>
              <a:buChar char="●"/>
            </a:pPr>
            <a:r>
              <a:rPr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Privacy preserving</a:t>
            </a:r>
            <a:endParaRPr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469" name="Google Shape;469;p62"/>
          <p:cNvPicPr preferRelativeResize="0"/>
          <p:nvPr/>
        </p:nvPicPr>
        <p:blipFill rotWithShape="1">
          <a:blip r:embed="rId3">
            <a:alphaModFix/>
          </a:blip>
          <a:srcRect b="6436" l="2928" r="46754" t="15541"/>
          <a:stretch/>
        </p:blipFill>
        <p:spPr>
          <a:xfrm>
            <a:off x="4701150" y="2468475"/>
            <a:ext cx="2235711" cy="231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 rotWithShape="1">
          <a:blip r:embed="rId4">
            <a:alphaModFix/>
          </a:blip>
          <a:srcRect b="0" l="13232" r="39795" t="13442"/>
          <a:stretch/>
        </p:blipFill>
        <p:spPr>
          <a:xfrm>
            <a:off x="6936850" y="611624"/>
            <a:ext cx="2061828" cy="20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2"/>
          <p:cNvPicPr preferRelativeResize="0"/>
          <p:nvPr/>
        </p:nvPicPr>
        <p:blipFill rotWithShape="1">
          <a:blip r:embed="rId5">
            <a:alphaModFix/>
          </a:blip>
          <a:srcRect b="10379" l="0" r="11410" t="23421"/>
          <a:stretch/>
        </p:blipFill>
        <p:spPr>
          <a:xfrm>
            <a:off x="6936850" y="2468475"/>
            <a:ext cx="2061821" cy="231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50" y="559350"/>
            <a:ext cx="5616678" cy="120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 txBox="1"/>
          <p:nvPr/>
        </p:nvSpPr>
        <p:spPr>
          <a:xfrm>
            <a:off x="446100" y="506300"/>
            <a:ext cx="7557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Latest on-device ML with </a:t>
            </a:r>
            <a:r>
              <a:rPr b="1" lang="tr" sz="2400">
                <a:solidFill>
                  <a:srgbClr val="F46524"/>
                </a:solidFill>
                <a:latin typeface="Fira Sans"/>
                <a:ea typeface="Fira Sans"/>
                <a:cs typeface="Fira Sans"/>
                <a:sym typeface="Fira Sans"/>
              </a:rPr>
              <a:t>TensorFlow Lite</a:t>
            </a:r>
            <a:endParaRPr b="1" sz="2400">
              <a:solidFill>
                <a:srgbClr val="F4652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78" name="Google Shape;4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75" y="1170913"/>
            <a:ext cx="2028074" cy="3549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63"/>
          <p:cNvGrpSpPr/>
          <p:nvPr/>
        </p:nvGrpSpPr>
        <p:grpSpPr>
          <a:xfrm>
            <a:off x="3599103" y="1379517"/>
            <a:ext cx="1623233" cy="3131910"/>
            <a:chOff x="7993461" y="444269"/>
            <a:chExt cx="2878583" cy="5492652"/>
          </a:xfrm>
        </p:grpSpPr>
        <p:pic>
          <p:nvPicPr>
            <p:cNvPr id="480" name="Google Shape;480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6545" y="566928"/>
              <a:ext cx="2632417" cy="5264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3461" y="444269"/>
              <a:ext cx="2878583" cy="54926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2" name="Google Shape;48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679500" y="2262950"/>
            <a:ext cx="3010450" cy="14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0765" y="1419217"/>
            <a:ext cx="1623233" cy="313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2500"/>
              <a:t>Latest on-device ML with </a:t>
            </a:r>
            <a:r>
              <a:rPr lang="tr" sz="2500">
                <a:solidFill>
                  <a:srgbClr val="F46524"/>
                </a:solidFill>
              </a:rPr>
              <a:t>TensorFlow Lite</a:t>
            </a:r>
            <a:endParaRPr sz="2500"/>
          </a:p>
        </p:txBody>
      </p:sp>
      <p:pic>
        <p:nvPicPr>
          <p:cNvPr id="489" name="Google Shape;4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38" y="1110638"/>
            <a:ext cx="2028074" cy="3549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64"/>
          <p:cNvGrpSpPr/>
          <p:nvPr/>
        </p:nvGrpSpPr>
        <p:grpSpPr>
          <a:xfrm>
            <a:off x="3857465" y="1319242"/>
            <a:ext cx="1623233" cy="3131910"/>
            <a:chOff x="7993461" y="444269"/>
            <a:chExt cx="2878583" cy="5492652"/>
          </a:xfrm>
        </p:grpSpPr>
        <p:pic>
          <p:nvPicPr>
            <p:cNvPr id="491" name="Google Shape;491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6545" y="566928"/>
              <a:ext cx="2632417" cy="5264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93461" y="444269"/>
              <a:ext cx="2878583" cy="54926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3" name="Google Shape;49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937863" y="2202675"/>
            <a:ext cx="3010450" cy="14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9128" y="1358942"/>
            <a:ext cx="1623233" cy="313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TensorFlow </a:t>
            </a:r>
            <a:r>
              <a:rPr lang="tr">
                <a:solidFill>
                  <a:srgbClr val="FF6F00"/>
                </a:solidFill>
              </a:rPr>
              <a:t>Lite</a:t>
            </a:r>
            <a:endParaRPr>
              <a:solidFill>
                <a:srgbClr val="FF6F00"/>
              </a:solidFill>
            </a:endParaRPr>
          </a:p>
        </p:txBody>
      </p:sp>
      <p:sp>
        <p:nvSpPr>
          <p:cNvPr id="500" name="Google Shape;500;p65"/>
          <p:cNvSpPr txBox="1"/>
          <p:nvPr>
            <p:ph idx="1" type="body"/>
          </p:nvPr>
        </p:nvSpPr>
        <p:spPr>
          <a:xfrm>
            <a:off x="311700" y="4128875"/>
            <a:ext cx="85206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500"/>
              <a:t>Can find more TensorFlow Lite examples in </a:t>
            </a:r>
            <a:r>
              <a:rPr lang="tr" sz="1500"/>
              <a:t>tensorflow.org/lite/examples/</a:t>
            </a:r>
            <a:r>
              <a:rPr b="1" lang="tr" sz="1500"/>
              <a:t> </a:t>
            </a:r>
            <a:endParaRPr sz="1500"/>
          </a:p>
        </p:txBody>
      </p:sp>
      <p:pic>
        <p:nvPicPr>
          <p:cNvPr id="501" name="Google Shape;501;p65"/>
          <p:cNvPicPr preferRelativeResize="0"/>
          <p:nvPr/>
        </p:nvPicPr>
        <p:blipFill rotWithShape="1">
          <a:blip r:embed="rId3">
            <a:alphaModFix/>
          </a:blip>
          <a:srcRect b="0" l="0" r="0" t="4021"/>
          <a:stretch/>
        </p:blipFill>
        <p:spPr>
          <a:xfrm>
            <a:off x="1055775" y="1185100"/>
            <a:ext cx="6950800" cy="29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type="ctrTitle"/>
          </p:nvPr>
        </p:nvSpPr>
        <p:spPr>
          <a:xfrm>
            <a:off x="311700" y="1333725"/>
            <a:ext cx="8520600" cy="9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500"/>
              <a:t>Practical Session</a:t>
            </a:r>
            <a:endParaRPr sz="4500"/>
          </a:p>
        </p:txBody>
      </p:sp>
      <p:sp>
        <p:nvSpPr>
          <p:cNvPr id="507" name="Google Shape;507;p66"/>
          <p:cNvSpPr txBox="1"/>
          <p:nvPr>
            <p:ph idx="1" type="subTitle"/>
          </p:nvPr>
        </p:nvSpPr>
        <p:spPr>
          <a:xfrm>
            <a:off x="311700" y="2380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/>
              <a:t>C</a:t>
            </a:r>
            <a:r>
              <a:rPr lang="tr" sz="2500"/>
              <a:t>lassification with Transfer Learning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Let’s Meet </a:t>
            </a:r>
            <a:r>
              <a:rPr lang="tr">
                <a:solidFill>
                  <a:srgbClr val="FF6F00"/>
                </a:solidFill>
              </a:rPr>
              <a:t>TensorFlow</a:t>
            </a:r>
            <a:endParaRPr>
              <a:solidFill>
                <a:srgbClr val="FF6F00"/>
              </a:solidFill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384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Created by Google Brain Team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Open Source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Comprehensive, flexible ecosystem of tools, libraries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Community Resources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Easy model building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Supporting multi language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"/>
              <a:buChar char="●"/>
            </a:pPr>
            <a:r>
              <a:rPr lang="tr" sz="1500"/>
              <a:t>Supported on Google Platforms like Google Cloud Platform, Google Cloud Speech etc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1" y="1760900"/>
            <a:ext cx="4594849" cy="150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6F00"/>
                </a:solidFill>
              </a:rPr>
              <a:t>TensorFlow</a:t>
            </a:r>
            <a:r>
              <a:rPr lang="tr"/>
              <a:t> General Schema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4230775"/>
            <a:ext cx="85206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TensorFlow represent more feature for us</a:t>
            </a:r>
            <a:endParaRPr sz="1500"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3376" l="0" r="0" t="6140"/>
          <a:stretch/>
        </p:blipFill>
        <p:spPr>
          <a:xfrm>
            <a:off x="1171848" y="1152475"/>
            <a:ext cx="6800302" cy="30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Pipeline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74575"/>
            <a:ext cx="85206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3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pipeline for an image model might aggregate data from files in a distributed file system, apply random perturbations to each image, and merge randomly selected images into a batch for training.</a:t>
            </a:r>
            <a:endParaRPr sz="16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5" y="1897650"/>
            <a:ext cx="7508550" cy="23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Big Release: </a:t>
            </a:r>
            <a:r>
              <a:rPr lang="tr">
                <a:solidFill>
                  <a:srgbClr val="FF6F00"/>
                </a:solidFill>
              </a:rPr>
              <a:t>TensorFlow 2.x</a:t>
            </a:r>
            <a:endParaRPr>
              <a:solidFill>
                <a:srgbClr val="FF6F00"/>
              </a:solidFill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4108775"/>
            <a:ext cx="8520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00"/>
              <a:t>Migration to TensorFlow 2x includes major changes</a:t>
            </a:r>
            <a:endParaRPr sz="15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700" y="1165098"/>
            <a:ext cx="2334249" cy="217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240" y="1263733"/>
            <a:ext cx="2425060" cy="2116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1"/>
          <p:cNvCxnSpPr/>
          <p:nvPr/>
        </p:nvCxnSpPr>
        <p:spPr>
          <a:xfrm>
            <a:off x="3988837" y="2449995"/>
            <a:ext cx="10755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21"/>
          <p:cNvSpPr txBox="1"/>
          <p:nvPr/>
        </p:nvSpPr>
        <p:spPr>
          <a:xfrm>
            <a:off x="1705089" y="3562910"/>
            <a:ext cx="163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Tensorflow 1.x</a:t>
            </a:r>
            <a:endParaRPr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845406" y="3562906"/>
            <a:ext cx="146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Tensorflow 2.x</a:t>
            </a:r>
            <a:endParaRPr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